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4"/>
  </p:handoutMasterIdLst>
  <p:sldIdLst>
    <p:sldId id="256" r:id="rId3"/>
    <p:sldId id="259" r:id="rId4"/>
    <p:sldId id="260" r:id="rId5"/>
    <p:sldId id="261" r:id="rId6"/>
    <p:sldId id="263" r:id="rId7"/>
    <p:sldId id="269" r:id="rId8"/>
    <p:sldId id="270" r:id="rId9"/>
    <p:sldId id="271" r:id="rId10"/>
    <p:sldId id="264" r:id="rId11"/>
    <p:sldId id="266" r:id="rId12"/>
    <p:sldId id="267" r:id="rId13"/>
  </p:sldIdLst>
  <p:sldSz cx="12192000" cy="6858000"/>
  <p:notesSz cx="9939338" cy="68072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FC8B1-4804-4C59-B53B-7CA446FD1721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5BAA8-6BB7-4B7A-9A0B-508C0A48DA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0792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999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864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2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145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0319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5664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6372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018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608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3591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6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8666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857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7917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677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5625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644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5228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027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410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94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566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5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4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339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470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596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454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43CC-47F7-4AE4-9CCC-F5679DEC64D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114C05-AED4-41B7-BB13-55F2C00F6D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083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c_frX50BA" TargetMode="External"/><Relationship Id="rId2" Type="http://schemas.openxmlformats.org/officeDocument/2006/relationships/hyperlink" Target="https://www.youtube.com/watch?v=btgAUdbj85E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g3tfly9mKh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多媒體元素及數碼化</a:t>
            </a:r>
            <a:r>
              <a:rPr lang="en-US" altLang="zh-TW" smtClean="0"/>
              <a:t>4.2(b)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71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圖</a:t>
            </a:r>
            <a:r>
              <a:rPr lang="zh-TW" altLang="en-US" dirty="0" smtClean="0"/>
              <a:t>像</a:t>
            </a:r>
            <a:r>
              <a:rPr lang="zh-HK" altLang="en-US" dirty="0" smtClean="0"/>
              <a:t>檔案</a:t>
            </a:r>
            <a:r>
              <a:rPr lang="zh-TW" altLang="en-US" dirty="0" smtClean="0"/>
              <a:t>大小</a:t>
            </a:r>
            <a:endParaRPr lang="zh-HK" altLang="en-US" dirty="0"/>
          </a:p>
        </p:txBody>
      </p:sp>
      <p:sp>
        <p:nvSpPr>
          <p:cNvPr id="4" name="AutoShape 2" descr="bmp file size的圖片搜尋結果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4" descr="bmp file size的圖片搜尋結果"/>
          <p:cNvSpPr>
            <a:spLocks noChangeAspect="1" noChangeArrowheads="1"/>
          </p:cNvSpPr>
          <p:nvPr/>
        </p:nvSpPr>
        <p:spPr bwMode="auto">
          <a:xfrm>
            <a:off x="1430922" y="36544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150" name="Picture 6" descr="bmp file size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3893"/>
            <a:ext cx="521017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視像檔案大小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Shape 158"/>
          <p:cNvPicPr preferRelativeResize="0"/>
          <p:nvPr/>
        </p:nvPicPr>
        <p:blipFill rotWithShape="1">
          <a:blip r:embed="rId2">
            <a:alphaModFix/>
          </a:blip>
          <a:srcRect l="38615" t="38635" r="23773" b="54183"/>
          <a:stretch/>
        </p:blipFill>
        <p:spPr>
          <a:xfrm>
            <a:off x="838200" y="1825625"/>
            <a:ext cx="10515600" cy="1158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9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839788" y="365125"/>
            <a:ext cx="5157787" cy="910222"/>
          </a:xfrm>
        </p:spPr>
        <p:txBody>
          <a:bodyPr/>
          <a:lstStyle/>
          <a:p>
            <a:r>
              <a:rPr lang="zh-TW" altLang="en-US" dirty="0" smtClean="0"/>
              <a:t>模擬數據</a:t>
            </a:r>
            <a:endParaRPr lang="zh-HK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6172200" y="365125"/>
            <a:ext cx="5183188" cy="910222"/>
          </a:xfrm>
        </p:spPr>
        <p:txBody>
          <a:bodyPr/>
          <a:lstStyle/>
          <a:p>
            <a:r>
              <a:rPr lang="zh-TW" altLang="en-US" dirty="0" smtClean="0"/>
              <a:t>數碼數據</a:t>
            </a:r>
            <a:endParaRPr lang="zh-HK" altLang="en-US" dirty="0"/>
          </a:p>
        </p:txBody>
      </p:sp>
      <p:pic>
        <p:nvPicPr>
          <p:cNvPr id="1036" name="Picture 12" descr="digital apple tv的圖片搜尋結果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326" y="1830626"/>
            <a:ext cx="244867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黑膠唱片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" y="1804491"/>
            <a:ext cx="1921119" cy="125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天線電視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93" y="2371295"/>
            <a:ext cx="1708119" cy="202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傻瓜相機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" y="4335235"/>
            <a:ext cx="2637851" cy="17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p3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60" y="1754175"/>
            <a:ext cx="2428070" cy="19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gital camera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71" y="4397349"/>
            <a:ext cx="3029341" cy="14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365125"/>
            <a:ext cx="8616351" cy="5811838"/>
          </a:xfrm>
        </p:spPr>
        <p:txBody>
          <a:bodyPr>
            <a:normAutofit/>
          </a:bodyPr>
          <a:lstStyle/>
          <a:p>
            <a:pPr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500" dirty="0">
                <a:solidFill>
                  <a:srgbClr val="000000"/>
                </a:solidFill>
              </a:rPr>
              <a:t>聲音本身是模擬</a:t>
            </a:r>
            <a:r>
              <a:rPr lang="zh-TW" altLang="en-US" sz="2500" dirty="0" smtClean="0">
                <a:solidFill>
                  <a:srgbClr val="000000"/>
                </a:solidFill>
              </a:rPr>
              <a:t>信號</a:t>
            </a:r>
            <a:endParaRPr lang="zh-TW" altLang="en-US" sz="2500" dirty="0">
              <a:solidFill>
                <a:srgbClr val="000000"/>
              </a:solidFill>
            </a:endParaRPr>
          </a:p>
          <a:p>
            <a:pPr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500" b="1" dirty="0">
                <a:solidFill>
                  <a:srgbClr val="000000"/>
                </a:solidFill>
              </a:rPr>
              <a:t>聲效卡</a:t>
            </a:r>
            <a:r>
              <a:rPr lang="zh-TW" altLang="en-US" sz="2500" dirty="0">
                <a:solidFill>
                  <a:srgbClr val="000000"/>
                </a:solidFill>
              </a:rPr>
              <a:t>是一塊負責將聲音信號，</a:t>
            </a:r>
            <a:r>
              <a:rPr lang="zh-TW" altLang="en-US" sz="2500" dirty="0">
                <a:solidFill>
                  <a:srgbClr val="FF0000"/>
                </a:solidFill>
              </a:rPr>
              <a:t>在模擬與數碼形式間雙向轉換</a:t>
            </a:r>
            <a:r>
              <a:rPr lang="zh-TW" altLang="en-US" sz="2500" dirty="0">
                <a:solidFill>
                  <a:srgbClr val="000000"/>
                </a:solidFill>
              </a:rPr>
              <a:t>的</a:t>
            </a:r>
            <a:r>
              <a:rPr lang="zh-TW" altLang="en-US" sz="2500" dirty="0" smtClean="0">
                <a:solidFill>
                  <a:srgbClr val="000000"/>
                </a:solidFill>
              </a:rPr>
              <a:t>電路板</a:t>
            </a:r>
            <a:endParaRPr lang="zh-TW" altLang="en-US" sz="2500" dirty="0">
              <a:solidFill>
                <a:srgbClr val="000000"/>
              </a:solidFill>
            </a:endParaRPr>
          </a:p>
          <a:p>
            <a:pPr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500" dirty="0" smtClean="0">
                <a:solidFill>
                  <a:srgbClr val="000000"/>
                </a:solidFill>
              </a:rPr>
              <a:t>格式貯存：</a:t>
            </a:r>
            <a:r>
              <a:rPr lang="en-US" altLang="zh-TW" sz="2500" dirty="0">
                <a:solidFill>
                  <a:srgbClr val="FF0000"/>
                </a:solidFill>
              </a:rPr>
              <a:t>WAV</a:t>
            </a:r>
            <a:r>
              <a:rPr lang="zh-TW" altLang="en-US" sz="2500" dirty="0">
                <a:solidFill>
                  <a:srgbClr val="FF0000"/>
                </a:solidFill>
              </a:rPr>
              <a:t>、</a:t>
            </a:r>
            <a:r>
              <a:rPr lang="en-US" altLang="zh-TW" sz="2500" dirty="0">
                <a:solidFill>
                  <a:srgbClr val="FF0000"/>
                </a:solidFill>
              </a:rPr>
              <a:t>MP3</a:t>
            </a:r>
            <a:r>
              <a:rPr lang="zh-TW" altLang="en-US" sz="2500" dirty="0">
                <a:solidFill>
                  <a:srgbClr val="FF0000"/>
                </a:solidFill>
              </a:rPr>
              <a:t>、</a:t>
            </a:r>
            <a:r>
              <a:rPr lang="en-US" altLang="zh-TW" sz="2500" dirty="0">
                <a:solidFill>
                  <a:srgbClr val="FF0000"/>
                </a:solidFill>
              </a:rPr>
              <a:t>WMA </a:t>
            </a:r>
            <a:r>
              <a:rPr lang="zh-TW" altLang="en-US" sz="2500" dirty="0">
                <a:solidFill>
                  <a:srgbClr val="FF0000"/>
                </a:solidFill>
              </a:rPr>
              <a:t>及</a:t>
            </a:r>
            <a:r>
              <a:rPr lang="en-US" altLang="zh-TW" sz="2500" dirty="0">
                <a:solidFill>
                  <a:srgbClr val="FF0000"/>
                </a:solidFill>
              </a:rPr>
              <a:t>RA</a:t>
            </a:r>
            <a:r>
              <a:rPr lang="zh-TW" altLang="en-US" sz="2500" dirty="0">
                <a:solidFill>
                  <a:srgbClr val="000000"/>
                </a:solidFill>
              </a:rPr>
              <a:t>。</a:t>
            </a:r>
          </a:p>
          <a:p>
            <a:pPr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500" dirty="0">
                <a:solidFill>
                  <a:srgbClr val="000000"/>
                </a:solidFill>
              </a:rPr>
              <a:t>數碼音頻的</a:t>
            </a:r>
            <a:r>
              <a:rPr lang="zh-TW" altLang="en-US" sz="2500" b="1" dirty="0">
                <a:solidFill>
                  <a:srgbClr val="000000"/>
                </a:solidFill>
              </a:rPr>
              <a:t>質素</a:t>
            </a:r>
            <a:r>
              <a:rPr lang="zh-TW" altLang="en-US" sz="2500" dirty="0">
                <a:solidFill>
                  <a:srgbClr val="000000"/>
                </a:solidFill>
              </a:rPr>
              <a:t>取決於：</a:t>
            </a:r>
          </a:p>
          <a:p>
            <a:pPr lvl="3"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500" dirty="0"/>
              <a:t>取樣頻率</a:t>
            </a:r>
          </a:p>
          <a:p>
            <a:pPr lvl="3"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500" dirty="0"/>
              <a:t>取樣解像度（每一樣本的位元數目）</a:t>
            </a:r>
          </a:p>
          <a:p>
            <a:pPr lvl="3"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500" dirty="0"/>
              <a:t>聲道的數目</a:t>
            </a:r>
            <a:endParaRPr lang="en-US" altLang="en-US" sz="25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adc dac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79" y="4120408"/>
            <a:ext cx="8550934" cy="281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365125"/>
            <a:ext cx="8288547" cy="5811838"/>
          </a:xfrm>
        </p:spPr>
        <p:txBody>
          <a:bodyPr/>
          <a:lstStyle/>
          <a:p>
            <a:pPr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500" dirty="0" smtClean="0">
                <a:solidFill>
                  <a:srgbClr val="000000"/>
                </a:solidFill>
              </a:rPr>
              <a:t>透過</a:t>
            </a:r>
            <a:r>
              <a:rPr lang="zh-TW" altLang="en-US" sz="2500" dirty="0">
                <a:solidFill>
                  <a:srgbClr val="000000"/>
                </a:solidFill>
              </a:rPr>
              <a:t>掃描器轉換成</a:t>
            </a:r>
            <a:r>
              <a:rPr lang="zh-TW" altLang="en-US" sz="2500" dirty="0">
                <a:solidFill>
                  <a:srgbClr val="FF0000"/>
                </a:solidFill>
              </a:rPr>
              <a:t>數碼</a:t>
            </a:r>
            <a:r>
              <a:rPr lang="zh-TW" altLang="en-US" sz="2500" dirty="0" smtClean="0">
                <a:solidFill>
                  <a:srgbClr val="FF0000"/>
                </a:solidFill>
              </a:rPr>
              <a:t>圖像</a:t>
            </a:r>
            <a:endParaRPr lang="zh-TW" altLang="en-US" sz="2500" dirty="0">
              <a:solidFill>
                <a:srgbClr val="FF0000"/>
              </a:solidFill>
            </a:endParaRPr>
          </a:p>
          <a:p>
            <a:pPr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500" dirty="0" smtClean="0">
                <a:solidFill>
                  <a:srgbClr val="000000"/>
                </a:solidFill>
              </a:rPr>
              <a:t>會</a:t>
            </a:r>
            <a:r>
              <a:rPr lang="zh-TW" altLang="en-US" sz="2500" dirty="0">
                <a:solidFill>
                  <a:srgbClr val="000000"/>
                </a:solidFill>
              </a:rPr>
              <a:t>被儲存為</a:t>
            </a:r>
            <a:r>
              <a:rPr lang="zh-TW" altLang="en-US" sz="2500" dirty="0">
                <a:solidFill>
                  <a:srgbClr val="FF0000"/>
                </a:solidFill>
              </a:rPr>
              <a:t>點陣</a:t>
            </a:r>
            <a:r>
              <a:rPr lang="zh-TW" altLang="en-US" sz="2500" dirty="0" smtClean="0">
                <a:solidFill>
                  <a:srgbClr val="FF0000"/>
                </a:solidFill>
              </a:rPr>
              <a:t>圖</a:t>
            </a:r>
            <a:endParaRPr lang="en-US" altLang="zh-TW" sz="2500" dirty="0" smtClean="0">
              <a:solidFill>
                <a:srgbClr val="FF0000"/>
              </a:solidFill>
            </a:endParaRPr>
          </a:p>
          <a:p>
            <a:pPr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rgbClr val="000000"/>
                </a:solidFill>
              </a:rPr>
              <a:t>掃描的數碼圖像</a:t>
            </a:r>
            <a:r>
              <a:rPr lang="zh-TW" altLang="en-US" sz="2800" dirty="0">
                <a:solidFill>
                  <a:srgbClr val="FF0000"/>
                </a:solidFill>
              </a:rPr>
              <a:t>一定不能和原先的模擬圖像完全相同</a:t>
            </a:r>
            <a:r>
              <a:rPr lang="zh-TW" altLang="en-US" sz="2800" dirty="0">
                <a:solidFill>
                  <a:srgbClr val="000000"/>
                </a:solidFill>
              </a:rPr>
              <a:t>。</a:t>
            </a:r>
          </a:p>
          <a:p>
            <a:pPr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rgbClr val="000000"/>
                </a:solidFill>
              </a:rPr>
              <a:t>在數碼化的過程中，總會有</a:t>
            </a:r>
            <a:r>
              <a:rPr lang="zh-TW" altLang="en-US" sz="2800" dirty="0">
                <a:solidFill>
                  <a:srgbClr val="FF0000"/>
                </a:solidFill>
              </a:rPr>
              <a:t>信息損耗</a:t>
            </a:r>
            <a:endParaRPr lang="zh-TW" altLang="en-US" sz="2500" dirty="0">
              <a:solidFill>
                <a:srgbClr val="FF0000"/>
              </a:solidFill>
            </a:endParaRPr>
          </a:p>
          <a:p>
            <a:pPr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500" dirty="0">
                <a:solidFill>
                  <a:srgbClr val="000000"/>
                </a:solidFill>
              </a:rPr>
              <a:t>它們的質素取決於：</a:t>
            </a:r>
            <a:endParaRPr lang="en-US" altLang="en-US" sz="2500" dirty="0">
              <a:solidFill>
                <a:srgbClr val="000000"/>
              </a:solidFill>
            </a:endParaRPr>
          </a:p>
          <a:p>
            <a:pPr lvl="3"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2500" dirty="0" smtClean="0">
                <a:solidFill>
                  <a:srgbClr val="000000"/>
                </a:solidFill>
              </a:rPr>
              <a:t> </a:t>
            </a:r>
          </a:p>
          <a:p>
            <a:pPr lvl="3"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2500" dirty="0">
                <a:solidFill>
                  <a:srgbClr val="000000"/>
                </a:solidFill>
              </a:rPr>
              <a:t> </a:t>
            </a:r>
            <a:endParaRPr lang="en-US" altLang="zh-TW" sz="2500" dirty="0" smtClean="0">
              <a:solidFill>
                <a:srgbClr val="000000"/>
              </a:solidFill>
            </a:endParaRPr>
          </a:p>
          <a:p>
            <a:pPr lvl="3"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2500" dirty="0">
                <a:solidFill>
                  <a:srgbClr val="000000"/>
                </a:solidFill>
              </a:rPr>
              <a:t> </a:t>
            </a:r>
            <a:endParaRPr lang="en-US" altLang="zh-TW" sz="2500" dirty="0" smtClean="0">
              <a:solidFill>
                <a:srgbClr val="000000"/>
              </a:solidFill>
            </a:endParaRPr>
          </a:p>
          <a:p>
            <a:pPr marL="1371600" lvl="3" indent="0">
              <a:spcBef>
                <a:spcPct val="20000"/>
              </a:spcBef>
              <a:buClr>
                <a:srgbClr val="FF0000"/>
              </a:buClr>
              <a:buSzPct val="50000"/>
              <a:buNone/>
            </a:pPr>
            <a:endParaRPr lang="en-US" altLang="zh-TW" sz="2500" dirty="0" smtClean="0">
              <a:solidFill>
                <a:srgbClr val="000000"/>
              </a:solidFill>
            </a:endParaRPr>
          </a:p>
          <a:p>
            <a:pPr lvl="3"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n"/>
            </a:pPr>
            <a:endParaRPr lang="en-US" altLang="zh-TW" sz="2500" dirty="0" smtClean="0">
              <a:solidFill>
                <a:srgbClr val="000000"/>
              </a:solidFill>
            </a:endParaRPr>
          </a:p>
          <a:p>
            <a:pPr lvl="3"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n"/>
            </a:pPr>
            <a:endParaRPr lang="en-US" altLang="en-US" sz="2500" dirty="0">
              <a:solidFill>
                <a:srgbClr val="000000"/>
              </a:solidFill>
            </a:endParaRPr>
          </a:p>
          <a:p>
            <a:pPr marL="1371600" lvl="3" indent="0">
              <a:spcBef>
                <a:spcPct val="20000"/>
              </a:spcBef>
              <a:buClr>
                <a:srgbClr val="FF0000"/>
              </a:buClr>
              <a:buSzPct val="50000"/>
              <a:buNone/>
            </a:pPr>
            <a:endParaRPr lang="en-US" altLang="en-US" sz="2500" dirty="0">
              <a:solidFill>
                <a:srgbClr val="000000"/>
              </a:solidFill>
            </a:endParaRPr>
          </a:p>
          <a:p>
            <a:endParaRPr lang="zh-HK" altLang="en-US" dirty="0"/>
          </a:p>
        </p:txBody>
      </p:sp>
      <p:pic>
        <p:nvPicPr>
          <p:cNvPr id="3074" name="Picture 2" descr="image scanning process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 b="59272"/>
          <a:stretch/>
        </p:blipFill>
        <p:spPr bwMode="auto">
          <a:xfrm>
            <a:off x="0" y="4196961"/>
            <a:ext cx="12192000" cy="266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124" name="Picture 4" descr="digital tv tuner card process的圖片搜尋結果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89" y="4380327"/>
            <a:ext cx="2929298" cy="17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122" name="Picture 2" descr="digital tv tuner card process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92" y="4380327"/>
            <a:ext cx="2872534" cy="21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igital tv tuner  process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1795"/>
            <a:ext cx="4049628" cy="2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V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90" y="1926762"/>
            <a:ext cx="4408968" cy="3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加號 5"/>
          <p:cNvSpPr/>
          <p:nvPr/>
        </p:nvSpPr>
        <p:spPr>
          <a:xfrm>
            <a:off x="5274945" y="3250928"/>
            <a:ext cx="1500729" cy="150072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54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77334" y="1535503"/>
            <a:ext cx="8596668" cy="4505860"/>
          </a:xfrm>
        </p:spPr>
        <p:txBody>
          <a:bodyPr>
            <a:normAutofit lnSpcReduction="10000"/>
          </a:bodyPr>
          <a:lstStyle/>
          <a:p>
            <a:pPr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3200" dirty="0" smtClean="0"/>
              <a:t>在</a:t>
            </a:r>
            <a:r>
              <a:rPr lang="zh-TW" altLang="en-US" sz="3200" dirty="0"/>
              <a:t>電腦上擷取</a:t>
            </a:r>
            <a:r>
              <a:rPr lang="zh-TW" altLang="en-US" sz="3200" dirty="0" smtClean="0"/>
              <a:t>電視節目需要</a:t>
            </a:r>
            <a:r>
              <a:rPr lang="zh-TW" altLang="en-US" sz="3200" dirty="0"/>
              <a:t>一張用於接收天線的電視信號的</a:t>
            </a:r>
            <a:r>
              <a:rPr lang="zh-TW" altLang="en-US" sz="3200" dirty="0">
                <a:solidFill>
                  <a:srgbClr val="FF0000"/>
                </a:solidFill>
              </a:rPr>
              <a:t>電視調諧</a:t>
            </a:r>
            <a:r>
              <a:rPr lang="zh-TW" altLang="en-US" sz="3200" dirty="0" smtClean="0">
                <a:solidFill>
                  <a:srgbClr val="FF0000"/>
                </a:solidFill>
              </a:rPr>
              <a:t>卡</a:t>
            </a:r>
            <a:r>
              <a:rPr lang="en-US" altLang="zh-TW" sz="3200" dirty="0" smtClean="0"/>
              <a:t> </a:t>
            </a:r>
            <a:r>
              <a:rPr lang="zh-TW" altLang="en-US" sz="3200" dirty="0" smtClean="0"/>
              <a:t>，能</a:t>
            </a:r>
            <a:r>
              <a:rPr lang="zh-TW" altLang="en-US" sz="3200" b="1" dirty="0"/>
              <a:t>將模擬電視信號轉換為一連串數碼圖像和數碼</a:t>
            </a:r>
            <a:r>
              <a:rPr lang="zh-TW" altLang="en-US" sz="3200" b="1" dirty="0" smtClean="0"/>
              <a:t>音頻</a:t>
            </a:r>
            <a:endParaRPr lang="zh-TW" altLang="en-US" sz="3200" dirty="0" smtClean="0"/>
          </a:p>
          <a:p>
            <a:pPr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3200" dirty="0" smtClean="0">
                <a:solidFill>
                  <a:srgbClr val="FF0000"/>
                </a:solidFill>
              </a:rPr>
              <a:t>視像捕捉卡</a:t>
            </a:r>
            <a:r>
              <a:rPr lang="zh-TW" altLang="en-US" sz="3200" dirty="0" smtClean="0"/>
              <a:t>與電視調諧卡的運作原理相似，不過接收的信號是</a:t>
            </a:r>
            <a:endParaRPr lang="en-US" altLang="zh-TW" sz="3200" dirty="0"/>
          </a:p>
          <a:p>
            <a:pPr lvl="3"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400" dirty="0"/>
              <a:t>錄影機</a:t>
            </a:r>
          </a:p>
          <a:p>
            <a:pPr lvl="3"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400" dirty="0"/>
              <a:t>數碼視像攝錄機</a:t>
            </a:r>
          </a:p>
          <a:p>
            <a:pPr lvl="3"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400" dirty="0"/>
              <a:t>網絡攝影機</a:t>
            </a:r>
          </a:p>
          <a:p>
            <a:pPr lvl="3"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n"/>
            </a:pPr>
            <a:r>
              <a:rPr lang="zh-TW" altLang="en-US" sz="2400" dirty="0"/>
              <a:t>數碼相機</a:t>
            </a:r>
            <a:endParaRPr lang="en-US" altLang="zh-TW" sz="2400" dirty="0"/>
          </a:p>
          <a:p>
            <a:pPr marL="914400" lvl="2" indent="0">
              <a:spcBef>
                <a:spcPct val="20000"/>
              </a:spcBef>
              <a:buClr>
                <a:schemeClr val="folHlink"/>
              </a:buClr>
              <a:buSzPct val="50000"/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422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HK" dirty="0"/>
              <a:t>Analog vs. Digital As Fast As Possible</a:t>
            </a:r>
            <a:endParaRPr lang="en-US" altLang="zh-HK" dirty="0" smtClean="0"/>
          </a:p>
          <a:p>
            <a:r>
              <a:rPr lang="en-US" altLang="zh-HK" dirty="0" smtClean="0">
                <a:hlinkClick r:id="rId2"/>
              </a:rPr>
              <a:t>https://www.youtube.com/watch?v=btgAUdbj85E</a:t>
            </a:r>
            <a:endParaRPr lang="en-US" altLang="zh-HK" dirty="0" smtClean="0"/>
          </a:p>
          <a:p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Difference between Analog and Digital Signals &amp; </a:t>
            </a:r>
            <a:r>
              <a:rPr lang="en-US" altLang="zh-HK" dirty="0" smtClean="0"/>
              <a:t>Technology</a:t>
            </a:r>
          </a:p>
          <a:p>
            <a:r>
              <a:rPr lang="en-US" altLang="zh-HK" dirty="0" smtClean="0">
                <a:hlinkClick r:id="rId3"/>
              </a:rPr>
              <a:t>https://www.youtube.com/watch?v=RQc_frX50BA</a:t>
            </a:r>
            <a:endParaRPr lang="en-US" altLang="zh-HK" dirty="0" smtClean="0"/>
          </a:p>
          <a:p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Digital Audio </a:t>
            </a:r>
            <a:r>
              <a:rPr lang="en-US" altLang="zh-HK" dirty="0" smtClean="0"/>
              <a:t>Explained</a:t>
            </a:r>
          </a:p>
          <a:p>
            <a:r>
              <a:rPr lang="en-US" altLang="zh-HK" dirty="0" smtClean="0">
                <a:hlinkClick r:id="rId4"/>
              </a:rPr>
              <a:t>https://www.youtube.com/watch?v=g3tfly9mKhY</a:t>
            </a:r>
            <a:endParaRPr lang="en-US" altLang="zh-HK" dirty="0" smtClean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 smtClean="0"/>
              <a:t>Physics </a:t>
            </a:r>
            <a:r>
              <a:rPr lang="en-US" altLang="zh-HK" dirty="0"/>
              <a:t>- Waves - Analogue and Digital </a:t>
            </a:r>
            <a:r>
              <a:rPr lang="en-US" altLang="zh-HK" dirty="0" smtClean="0"/>
              <a:t>Signals</a:t>
            </a:r>
            <a:endParaRPr lang="en-US" altLang="zh-HK" dirty="0" smtClean="0"/>
          </a:p>
          <a:p>
            <a:r>
              <a:rPr lang="en-US" altLang="zh-HK" dirty="0"/>
              <a:t>https://www.youtube.com/watch?v=XCu6L4kQF3k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180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</a:t>
            </a:r>
            <a:r>
              <a:rPr lang="en-US" altLang="zh-TW" dirty="0" smtClean="0"/>
              <a:t>: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/>
              <a:t>模擬數據的定義是</a:t>
            </a:r>
            <a:r>
              <a:rPr lang="en-US" altLang="zh-TW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/>
              <a:t>數據數據是什麼</a:t>
            </a:r>
            <a:r>
              <a:rPr lang="en-US" altLang="zh-TW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/>
              <a:t>數碼化的取樣和數字化對質素有什麼影響</a:t>
            </a:r>
            <a:r>
              <a:rPr lang="en-US" altLang="zh-TW" sz="2400" dirty="0" smtClean="0"/>
              <a:t>?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536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音頻檔案大小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73196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1" dirty="0" smtClean="0">
                <a:solidFill>
                  <a:srgbClr val="0070C0"/>
                </a:solidFill>
              </a:rPr>
              <a:t>取樣頻率</a:t>
            </a:r>
            <a:r>
              <a:rPr lang="en-US" altLang="zh-TW" sz="4400" b="1" dirty="0" smtClean="0">
                <a:solidFill>
                  <a:srgbClr val="0070C0"/>
                </a:solidFill>
              </a:rPr>
              <a:t>X</a:t>
            </a:r>
            <a:r>
              <a:rPr lang="zh-TW" altLang="en-US" sz="4400" b="1" dirty="0" smtClean="0">
                <a:solidFill>
                  <a:srgbClr val="0070C0"/>
                </a:solidFill>
              </a:rPr>
              <a:t>位元解像度</a:t>
            </a:r>
            <a:r>
              <a:rPr lang="en-US" altLang="zh-TW" sz="4400" b="1" dirty="0" smtClean="0">
                <a:solidFill>
                  <a:srgbClr val="0070C0"/>
                </a:solidFill>
              </a:rPr>
              <a:t>X</a:t>
            </a:r>
            <a:r>
              <a:rPr lang="zh-TW" altLang="en-US" sz="4400" b="1" dirty="0" smtClean="0">
                <a:solidFill>
                  <a:srgbClr val="0070C0"/>
                </a:solidFill>
              </a:rPr>
              <a:t>時間</a:t>
            </a:r>
            <a:r>
              <a:rPr lang="en-US" altLang="zh-TW" sz="44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4400" b="1" dirty="0" smtClean="0">
                <a:solidFill>
                  <a:srgbClr val="0070C0"/>
                </a:solidFill>
              </a:rPr>
              <a:t>秒</a:t>
            </a:r>
            <a:r>
              <a:rPr lang="en-US" altLang="zh-TW" sz="4400" b="1" dirty="0" smtClean="0">
                <a:solidFill>
                  <a:srgbClr val="0070C0"/>
                </a:solidFill>
              </a:rPr>
              <a:t>)x</a:t>
            </a:r>
            <a:r>
              <a:rPr lang="zh-TW" altLang="en-US" sz="4400" b="1" dirty="0" smtClean="0">
                <a:solidFill>
                  <a:srgbClr val="0070C0"/>
                </a:solidFill>
              </a:rPr>
              <a:t>聲道數目</a:t>
            </a:r>
            <a:endParaRPr lang="zh-HK" alt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TM02892315[[fn=鷸群]]</Template>
  <TotalTime>175</TotalTime>
  <Words>268</Words>
  <Application>Microsoft Office PowerPoint</Application>
  <PresentationFormat>寬螢幕</PresentationFormat>
  <Paragraphs>48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微軟正黑體</vt:lpstr>
      <vt:lpstr>新細明體</vt:lpstr>
      <vt:lpstr>Arial</vt:lpstr>
      <vt:lpstr>Calibri</vt:lpstr>
      <vt:lpstr>Calibri Light</vt:lpstr>
      <vt:lpstr>Trebuchet MS</vt:lpstr>
      <vt:lpstr>Wingdings</vt:lpstr>
      <vt:lpstr>Wingdings 2</vt:lpstr>
      <vt:lpstr>Wingdings 3</vt:lpstr>
      <vt:lpstr>HDOfficeLightV0</vt:lpstr>
      <vt:lpstr>多面向</vt:lpstr>
      <vt:lpstr>多媒體元素及數碼化4.2(b)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問題:</vt:lpstr>
      <vt:lpstr>音頻檔案大小</vt:lpstr>
      <vt:lpstr>圖像檔案大小</vt:lpstr>
      <vt:lpstr>視像檔案大小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Yeut Yee AU Yeung</dc:creator>
  <cp:lastModifiedBy>tmdpf</cp:lastModifiedBy>
  <cp:revision>23</cp:revision>
  <cp:lastPrinted>2016-11-02T01:10:15Z</cp:lastPrinted>
  <dcterms:created xsi:type="dcterms:W3CDTF">2016-11-01T05:55:52Z</dcterms:created>
  <dcterms:modified xsi:type="dcterms:W3CDTF">2017-10-17T01:12:19Z</dcterms:modified>
</cp:coreProperties>
</file>